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0-2 minutes. Distribute the six-page student handout. Take a few contrasting reasons without grading the prediction. This is a new original free-sample lesson, not an excerpt from a paid lesson. Do not reveal numeric outcomes yet.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2-9 minutes, initial work. Use the supplied table, not a guessed supply/demand sketch. Prerequisites are equilibrium, surplus, graphing, and rectangle/triangle areas. The blank axes have Q from 0 to 24 by 4 and P from 0 to 16 by 2; they contain no curve or equilibrium answer. Confirm units and curve names while circulating.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Reveal only after task 2 has been attempted, at the end of minutes 2-9. Students correct their own curves and labels. Model derivation: 12 - Q/2 = Q/2, so Q0 = 12 and P0 = 6. Preserve both curves for the tax comparison.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9-19 minutes: task 3 for 3 minutes; task 4 for 7 minutes. Keep the next modeled graph hidden. Ask what a buyer must pay for a seller to retain the original supply price after sending $4 to government. Students work on their existing page 2 graph; this slide provides a blank projection workspace, not a demand shift.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Reveal after tasks 3 and 4 have been attempted, at the end of minutes 9-19. Taxed asking-price schedule is 4, 6, 8, 10, 12, 14, 16. The buyer intersection is (8,8); the seller point is (8,4) on original S. Underlying D and S stay visible. Use a vertical guide at Q = 8 to prevent a mistaken seller-price location.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19-25 minutes. Do not display the modeled numeric bullets until students have attempted task 5; use a blank screen or the preceding task prompt during work. Check (8 - 6) and (6 - 4), then multiply each by the eight traded bottles. These totals are burdens on traded bottles, not the full change in consumer or producer surplus.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25-31 minutes. Reveal only after task 6 is attempted. Revenue rectangle corners are (0,4), (8,4), (8,8), (0,8); DWL triangle corners are (8,4), (8,8), (12,6). The lost quantity is an interval in the continuous straight-line model; do not sum discrete endpoint values for bottles 9-12. Revenue is transferred to government; gains from the forgone interval are lost under this model's assumptions.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31-35 minutes. Students commit an explanation before the teacher debrief. Correct conclusion: sellers remit the tax, but both groups bear $2 per bottle. A buyer-remitted $4 tax gives the same wedge and outcome in this fixed-curve competitive model. This is not a claim about all real-world enforcement or collection costs.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35-37 minutes. Allow students to respond before debriefing. Buyers bear more when demand is relatively less elastic: they adjust quantity less readily. The equal shares in today's bottle model are a result of its specified schedules, not a universal rule. Frame the explanation around relative responsiveness, not how steep a drawing appears.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37-40 minutes. Hide answer-bearing slides. Collect individual responses before releasing answers. Teacher-only key: 9 B, 10 D, 11 A, 12 C. Read each misconception separately rather than treating four items as a broad AP-readiness score. Reference: official AP Microeconomics CED effective Fall 2026, Topic 2.8, printed p.55/PDF p.62, skill 4.C.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1078992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3909"/>
              </a:lnSpc>
              <a:defRPr sz="3400" b="1">
                <a:solidFill>
                  <a:srgbClr val="0E2148"/>
                </a:solidFill>
                <a:latin typeface="Georgia"/>
              </a:defRPr>
            </a:pPr>
            <a:r>
              <a:t>Who bears a per-unit tax?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755648"/>
            <a:ext cx="10881360" cy="398145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Sellers must remit a $4 tax for every bottle sold.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318385"/>
            <a:ext cx="10881360" cy="398145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Task 1: predict who bears the burden and explain why.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881121"/>
            <a:ext cx="10881360" cy="398145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Our evidence will be a hypothetical market, not a vote on a real policy.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10881360" cy="2743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1264"/>
              </a:lnSpc>
              <a:defRPr sz="1100" b="0">
                <a:solidFill>
                  <a:srgbClr val="344158"/>
                </a:solidFill>
                <a:latin typeface="Arial"/>
              </a:defRPr>
            </a:pPr>
            <a:r>
              <a:t>The Macs' Learning Co. | 1/10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1078992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3909"/>
              </a:lnSpc>
              <a:defRPr sz="3400" b="1">
                <a:solidFill>
                  <a:srgbClr val="0E2148"/>
                </a:solidFill>
                <a:latin typeface="Georgia"/>
              </a:defRPr>
            </a:pPr>
            <a:r>
              <a:t>Read the model before the result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755648"/>
            <a:ext cx="5029200" cy="398145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Illustrative simulated bottle-market data.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318385"/>
            <a:ext cx="5029200" cy="398145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Quantity: bottles/day. Price: dollars/bottle.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881121"/>
            <a:ext cx="5029200" cy="1011555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Straight lines; competitive market; fully collected tax; no other policy or market failure.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057268"/>
            <a:ext cx="5029200" cy="704849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Task 2: plot D and S from your table and label the original equilibrium.</a:t>
            </a:r>
          </a:p>
        </p:txBody>
      </p:sp>
      <p:pic>
        <p:nvPicPr>
          <p:cNvPr id="7" name="Picture 6" descr="Blank graph axes for student construction; no curves or solved points. Quantity axis: 0 to 24 bottles per day, ticks every 4. Price axis: 0 to 16 dollars per bottle, ticks every 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1664208"/>
            <a:ext cx="5897880" cy="37914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6419088"/>
            <a:ext cx="10881360" cy="2743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1264"/>
              </a:lnSpc>
              <a:defRPr sz="1100" b="0">
                <a:solidFill>
                  <a:srgbClr val="344158"/>
                </a:solidFill>
                <a:latin typeface="Arial"/>
              </a:defRPr>
            </a:pPr>
            <a:r>
              <a:t>The Macs' Learning Co. | 2/10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1078992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3909"/>
              </a:lnSpc>
              <a:defRPr sz="3400" b="1">
                <a:solidFill>
                  <a:srgbClr val="0E2148"/>
                </a:solidFill>
                <a:latin typeface="Georgia"/>
              </a:defRPr>
            </a:pPr>
            <a:r>
              <a:t>Baseline check, after your graph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755648"/>
            <a:ext cx="5029200" cy="398145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Original quantity: 12 bottles/day.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318385"/>
            <a:ext cx="5029200" cy="398145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Original price: $6 per bottle.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881121"/>
            <a:ext cx="5029200" cy="704849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D and S meet at E0; the table prices agree there.</a:t>
            </a:r>
          </a:p>
        </p:txBody>
      </p:sp>
      <p:pic>
        <p:nvPicPr>
          <p:cNvPr id="6" name="Picture 5" descr="Quantity axis: 0 to 24 bottles per day, ticks every 4. Price axis: 0 to 16 dollars per bottle, ticks every 2. Demand D: Pd = 12 - Q/2. Supply S: Ps = Q/2. Original equilibrium E0: Q0 = 12 bottles per day, P0 = $6 per bottl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1664208"/>
            <a:ext cx="5897880" cy="37914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419088"/>
            <a:ext cx="10881360" cy="2743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1264"/>
              </a:lnSpc>
              <a:defRPr sz="1100" b="0">
                <a:solidFill>
                  <a:srgbClr val="344158"/>
                </a:solidFill>
                <a:latin typeface="Arial"/>
              </a:defRPr>
            </a:pPr>
            <a:r>
              <a:t>The Macs' Learning Co. | 3/10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1078992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3909"/>
              </a:lnSpc>
              <a:defRPr sz="3400" b="1">
                <a:solidFill>
                  <a:srgbClr val="0E2148"/>
                </a:solidFill>
                <a:latin typeface="Georgia"/>
              </a:defRPr>
            </a:pPr>
            <a:r>
              <a:t>Build the $4 wedge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755648"/>
            <a:ext cx="5029200" cy="704849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Task 3: add $4 to every original supply price.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625090"/>
            <a:ext cx="5029200" cy="704849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Task 4: graph S + tax and locate its intersection with 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494531"/>
            <a:ext cx="5029200" cy="704849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At the new quantity, mark what buyers pay and what sellers keep.</a:t>
            </a:r>
          </a:p>
        </p:txBody>
      </p:sp>
      <p:pic>
        <p:nvPicPr>
          <p:cNvPr id="6" name="Picture 5" descr="Blank graph axes for student construction; no curves or solved points. Quantity axis: 0 to 24 bottles per day, ticks every 4. Price axis: 0 to 16 dollars per bottle, ticks every 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1664208"/>
            <a:ext cx="5897880" cy="37914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419088"/>
            <a:ext cx="10881360" cy="2743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1264"/>
              </a:lnSpc>
              <a:defRPr sz="1100" b="0">
                <a:solidFill>
                  <a:srgbClr val="344158"/>
                </a:solidFill>
                <a:latin typeface="Arial"/>
              </a:defRPr>
            </a:pPr>
            <a:r>
              <a:t>The Macs' Learning Co. | 4/10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1078992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3909"/>
              </a:lnSpc>
              <a:defRPr sz="3400" b="1">
                <a:solidFill>
                  <a:srgbClr val="0E2148"/>
                </a:solidFill>
                <a:latin typeface="Georgia"/>
              </a:defRPr>
            </a:pPr>
            <a:r>
              <a:t>Taxed outcome, after your attempt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755648"/>
            <a:ext cx="5029200" cy="398145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Quantity traded: 8 bottles/day.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318385"/>
            <a:ext cx="5029200" cy="704849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Buyers pay $8; sellers retain $4 per bottle.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187826"/>
            <a:ext cx="5029200" cy="398145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The vertical difference is the $4 tax.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750564"/>
            <a:ext cx="5029200" cy="704849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Both prices belong to the same new quantity.</a:t>
            </a:r>
          </a:p>
        </p:txBody>
      </p:sp>
      <p:pic>
        <p:nvPicPr>
          <p:cNvPr id="7" name="Picture 6" descr="Quantity axis: 0 to 24 bottles per day, ticks every 4. Price axis: 0 to 16 dollars per bottle, ticks every 2. Demand D: Pd = 12 - Q/2. Supply S: Ps = Q/2. Original equilibrium E0: Q0 = 12 bottles per day, P0 = $6 per bottle. Taxed supply S + tax: buyer price = Q/2 + 4. New equilibrium Etax: Qt = 8 bottles per day, buyer price Pb = $8, seller receipt Ps = $4 per bottle; vertical tax wedge = $4 per bottle. Original E0 remains marked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1664208"/>
            <a:ext cx="5897880" cy="37914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6419088"/>
            <a:ext cx="10881360" cy="2743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1264"/>
              </a:lnSpc>
              <a:defRPr sz="1100" b="0">
                <a:solidFill>
                  <a:srgbClr val="344158"/>
                </a:solidFill>
                <a:latin typeface="Arial"/>
              </a:defRPr>
            </a:pPr>
            <a:r>
              <a:t>The Macs' Learning Co. | 5/10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1078992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3909"/>
              </a:lnSpc>
              <a:defRPr sz="3400" b="1">
                <a:solidFill>
                  <a:srgbClr val="0E2148"/>
                </a:solidFill>
                <a:latin typeface="Georgia"/>
              </a:defRPr>
            </a:pPr>
            <a:r>
              <a:t>Account for traded bottles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755648"/>
            <a:ext cx="5029200" cy="704849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Task 5 first: compare both prices with the original $6.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625090"/>
            <a:ext cx="5029200" cy="704849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After checking: buyers bear $2 and sellers bear $2 per bottle.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494531"/>
            <a:ext cx="5029200" cy="704849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Each bears $16/day on traded bottles, with a 50% share.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363973"/>
            <a:ext cx="5029200" cy="704849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Per-bottle amounts and daily totals need different units.</a:t>
            </a:r>
          </a:p>
        </p:txBody>
      </p:sp>
      <p:pic>
        <p:nvPicPr>
          <p:cNvPr id="7" name="Picture 6" descr="Quantity axis: 0 to 24 bottles per day, ticks every 4. Price axis: 0 to 16 dollars per bottle, ticks every 2. Demand D: Pd = 12 - Q/2. Supply S: Ps = Q/2. Original equilibrium E0: Q0 = 12 bottles per day, P0 = $6 per bottle. Taxed supply S + tax: buyer price = Q/2 + 4. New equilibrium Etax: Qt = 8 bottles per day, buyer price Pb = $8, seller receipt Ps = $4 per bottle; vertical tax wedge = $4 per bottle. Original E0 remains marked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1664208"/>
            <a:ext cx="5897880" cy="37914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6419088"/>
            <a:ext cx="10881360" cy="2743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1264"/>
              </a:lnSpc>
              <a:defRPr sz="1100" b="0">
                <a:solidFill>
                  <a:srgbClr val="344158"/>
                </a:solidFill>
                <a:latin typeface="Arial"/>
              </a:defRPr>
            </a:pPr>
            <a:r>
              <a:t>The Macs' Learning Co. | 6/10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1078992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3909"/>
              </a:lnSpc>
              <a:defRPr sz="3400" b="1">
                <a:solidFill>
                  <a:srgbClr val="0E2148"/>
                </a:solidFill>
                <a:latin typeface="Georgia"/>
              </a:defRPr>
            </a:pPr>
            <a:r>
              <a:t>Revenue is not deadweight loss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755648"/>
            <a:ext cx="5029200" cy="704849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Task 6 first: shade the rectangle and triangle with distinct patterns.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625090"/>
            <a:ext cx="5029200" cy="704849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After checking: revenue = $4 × 8 = $32/day.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494531"/>
            <a:ext cx="5029200" cy="398145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Deadweight loss = 1/2 × $4 × 4 = $8/day.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057268"/>
            <a:ext cx="5029200" cy="1011555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Four bottles/day of trades between the new and original quantities no longer occur.</a:t>
            </a:r>
          </a:p>
        </p:txBody>
      </p:sp>
      <p:pic>
        <p:nvPicPr>
          <p:cNvPr id="7" name="Picture 6" descr="Quantity axis: 0 to 24 bottles per day, ticks every 4. Price axis: 0 to 16 dollars per bottle, ticks every 2. Demand D: Pd = 12 - Q/2. Supply S: Ps = Q/2. Original equilibrium E0: Q0 = 12 bottles per day, P0 = $6 per bottle. Taxed supply S + tax: buyer price = Q/2 + 4. New equilibrium Etax: Qt = 8 bottles per day, buyer price Pb = $8, seller receipt Ps = $4 per bottle; vertical tax wedge = $4 per bottle. Original E0 remains marked. Striped revenue rectangle has vertices (0,4), (8,4), (8,8), (0,8), area $32 per day. Crosshatched deadweight-loss triangle has vertices (8,4), (8,8), (12,6), area $8 per day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1664208"/>
            <a:ext cx="5897880" cy="37914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6419088"/>
            <a:ext cx="10881360" cy="2743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1264"/>
              </a:lnSpc>
              <a:defRPr sz="1100" b="0">
                <a:solidFill>
                  <a:srgbClr val="344158"/>
                </a:solidFill>
                <a:latin typeface="Arial"/>
              </a:defRPr>
            </a:pPr>
            <a:r>
              <a:t>The Macs' Learning Co. | 7/10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1078992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3909"/>
              </a:lnSpc>
              <a:defRPr sz="3400" b="1">
                <a:solidFill>
                  <a:srgbClr val="0E2148"/>
                </a:solidFill>
                <a:latin typeface="Georgia"/>
              </a:defRPr>
            </a:pPr>
            <a:r>
              <a:t>Test who sends and who bears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755648"/>
            <a:ext cx="5029200" cy="704849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Task 7: evaluate the claim using Pb, Ps, and P0.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625090"/>
            <a:ext cx="5029200" cy="398145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Revisit your original prediction.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187827"/>
            <a:ext cx="5029200" cy="704849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Would changing the legal remitter alter incidence under the same assumptions?</a:t>
            </a:r>
          </a:p>
        </p:txBody>
      </p:sp>
      <p:pic>
        <p:nvPicPr>
          <p:cNvPr id="6" name="Picture 5" descr="Quantity axis: 0 to 24 bottles per day, ticks every 4. Price axis: 0 to 16 dollars per bottle, ticks every 2. Demand D: Pd = 12 - Q/2. Supply S: Ps = Q/2. Original equilibrium E0: Q0 = 12 bottles per day, P0 = $6 per bottle. Taxed supply S + tax: buyer price = Q/2 + 4. New equilibrium Etax: Qt = 8 bottles per day, buyer price Pb = $8, seller receipt Ps = $4 per bottle; vertical tax wedge = $4 per bottle. Original E0 remains marked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1664208"/>
            <a:ext cx="5897880" cy="37914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6419088"/>
            <a:ext cx="10881360" cy="2743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1264"/>
              </a:lnSpc>
              <a:defRPr sz="1100" b="0">
                <a:solidFill>
                  <a:srgbClr val="344158"/>
                </a:solidFill>
                <a:latin typeface="Arial"/>
              </a:defRPr>
            </a:pPr>
            <a:r>
              <a:t>The Macs' Learning Co. | 8/10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1078992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3909"/>
              </a:lnSpc>
              <a:defRPr sz="3400" b="1">
                <a:solidFill>
                  <a:srgbClr val="0E2148"/>
                </a:solidFill>
                <a:latin typeface="Georgia"/>
              </a:defRPr>
            </a:pPr>
            <a:r>
              <a:t>Transfer to another market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755648"/>
            <a:ext cx="10881360" cy="398145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Task 8: compare price responsiveness in percentage terms.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318385"/>
            <a:ext cx="10881360" cy="398145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Demand is less responsive than supply in the new market.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881121"/>
            <a:ext cx="10881360" cy="704849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Explain which side would bear more; a line's slope alone is not a universal elasticity measure.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10881360" cy="2743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1264"/>
              </a:lnSpc>
              <a:defRPr sz="1100" b="0">
                <a:solidFill>
                  <a:srgbClr val="344158"/>
                </a:solidFill>
                <a:latin typeface="Arial"/>
              </a:defRPr>
            </a:pPr>
            <a:r>
              <a:t>The Macs' Learning Co. | 9/10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1078992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3909"/>
              </a:lnSpc>
              <a:defRPr sz="3400" b="1">
                <a:solidFill>
                  <a:srgbClr val="0E2148"/>
                </a:solidFill>
                <a:latin typeface="Georgia"/>
              </a:defRPr>
            </a:pPr>
            <a:r>
              <a:t>Exit: four independent checks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755648"/>
            <a:ext cx="10881360" cy="398145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Complete tasks 9-12 on the exit page.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318385"/>
            <a:ext cx="10881360" cy="398145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Select one answer for each item; use your own graph and accounting.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881121"/>
            <a:ext cx="10881360" cy="398145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2415"/>
              </a:lnSpc>
              <a:defRPr sz="2100" b="0">
                <a:solidFill>
                  <a:srgbClr val="172033"/>
                </a:solidFill>
                <a:latin typeface="Arial"/>
              </a:defRPr>
            </a:pPr>
            <a:r>
              <a:t>Check quantity, seller receipt, tax revenue, and relative responsiveness.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419088"/>
            <a:ext cx="10881360" cy="274320"/>
          </a:xfrm>
          <a:prstGeom prst="rect">
            <a:avLst/>
          </a:prstGeom>
          <a:noFill/>
        </p:spPr>
        <p:txBody>
          <a:bodyPr wrap="square" lIns="27432" rIns="27432" tIns="27432" bIns="27432">
            <a:spAutoFit/>
          </a:bodyPr>
          <a:lstStyle/>
          <a:p>
            <a:pPr>
              <a:lnSpc>
                <a:spcPts val="1264"/>
              </a:lnSpc>
              <a:defRPr sz="1100" b="0">
                <a:solidFill>
                  <a:srgbClr val="344158"/>
                </a:solidFill>
                <a:latin typeface="Arial"/>
              </a:defRPr>
            </a:pPr>
            <a:r>
              <a:t>The Macs' Learning Co. | 10/10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 Bears a Per-Unit Tax?</dc:title>
  <dc:subject/>
  <dc:creator>The Macs' Learning Co.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